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23"/>
  </p:notes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70" r:id="rId9"/>
    <p:sldId id="262" r:id="rId10"/>
    <p:sldId id="263" r:id="rId11"/>
    <p:sldId id="265" r:id="rId12"/>
    <p:sldId id="269" r:id="rId13"/>
    <p:sldId id="264" r:id="rId14"/>
    <p:sldId id="266" r:id="rId15"/>
    <p:sldId id="273" r:id="rId16"/>
    <p:sldId id="274" r:id="rId17"/>
    <p:sldId id="275" r:id="rId18"/>
    <p:sldId id="276" r:id="rId19"/>
    <p:sldId id="277" r:id="rId20"/>
    <p:sldId id="278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66DBB-7752-42A6-BBB0-6FD9A5BF6F21}" type="datetimeFigureOut">
              <a:rPr lang="ru-RU" smtClean="0"/>
              <a:t>08.04.2021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9AA6EB-C10F-40F9-BAD3-5272D8B805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72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0317-82A2-4265-A874-669520E6D2C1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Генеративное глубокое обучение. Творческий потенциал нейронных сетей. Фостер Дэвид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680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1754F-B2EB-44A9-B3EE-F6613DFE3A56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Генеративное глубокое обучение. Творческий потенциал нейронных сетей. Фостер Дэвид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340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7CCD-1A7D-453E-BB45-901D8D22C37B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Генеративное глубокое обучение. Творческий потенциал нейронных сетей. Фостер Дэвид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176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BBF1E-BC25-4349-8ECD-D9EAD7998FAE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Генеративное глубокое обучение. Творческий потенциал нейронных сетей. Фостер Дэвид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79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10336-0A61-4EF2-8B11-CF42A35FD110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Генеративное глубокое обучение. Творческий потенциал нейронных сетей. Фостер Дэвид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784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7ABF-D09C-47E0-8A19-B92CF2BBFF11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Генеративное глубокое обучение. Творческий потенциал нейронных сетей. Фостер Дэвид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59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B9E3-B7B6-4AF8-9F04-98F0D5B8F438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Генеративное глубокое обучение. Творческий потенциал нейронных сетей. Фостер Дэвид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589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9031E-99AD-4D5E-8307-8EF1F33E23A1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Генеративное глубокое обучение. Творческий потенциал нейронных сетей. Фостер Дэвид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4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76AD-456D-42B1-B862-874304ADAD12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Генеративное глубокое обучение. Творческий потенциал нейронных сетей. Фостер Дэвид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3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1AD52-1B20-42F2-98A3-8F7CD0EC0B36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ru-RU"/>
              <a:t>Генеративное глубокое обучение. Творческий потенциал нейронных сетей. Фостер Дэвид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87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C52AF80-10BA-4965-AFFD-18473BEB83AA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ru-RU"/>
              <a:t>Генеративное глубокое обучение. Творческий потенциал нейронных сетей. Фостер Дэвид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2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399037F-E8C1-4257-B9EC-5839FBEEA0AD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ru-RU"/>
              <a:t>Генеративное глубокое обучение. Творческий потенциал нейронных сетей. Фостер Дэвид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98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ik-ptz.ru/matematika/psihologicheskie-uprazhneniya-dlya-povysheniya-uverennosti-v-sebe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ik-ptz.ru/matematika/psihologicheskie-uprazhneniya-dlya-povysheniya-uverennosti-v-sebe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ik-ptz.ru/matematika/psihologicheskie-uprazhneniya-dlya-povysheniya-uverennosti-v-sebe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leadergirl.ru/polezno/uprazhnenija-na-povyshenie-samoocenki-v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ik-ptz.ru/matematika/psihologicheskie-uprazhneniya-dlya-povysheniya-uverennosti-v-sebe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rodude.ru/chto-takoe-samootsenka-i-kak-ee-povysi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omarov.design/ghienierator-lits-onlain/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56EB4-B3E8-4CC3-910C-EAAEBE9D2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8905"/>
            <a:ext cx="9144000" cy="3184274"/>
          </a:xfrm>
        </p:spPr>
        <p:txBody>
          <a:bodyPr>
            <a:normAutofit/>
          </a:bodyPr>
          <a:lstStyle/>
          <a:p>
            <a:r>
              <a:rPr lang="ru-RU" sz="8800" dirty="0"/>
              <a:t>Повышение самооценки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84D26B7-1570-4FF5-934E-E1BF42CF3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4485" y="5146242"/>
            <a:ext cx="4015273" cy="1495379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Подготовил Дмитрий Пасько, ФМиКН, МКМ, 202/1</a:t>
            </a:r>
          </a:p>
        </p:txBody>
      </p:sp>
    </p:spTree>
    <p:extLst>
      <p:ext uri="{BB962C8B-B14F-4D97-AF65-F5344CB8AC3E}">
        <p14:creationId xmlns:p14="http://schemas.microsoft.com/office/powerpoint/2010/main" val="393547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6C19AB-AB6F-48DF-85A5-BBF736991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47" y="296667"/>
            <a:ext cx="5163963" cy="1188720"/>
          </a:xfrm>
        </p:spPr>
        <p:txBody>
          <a:bodyPr/>
          <a:lstStyle/>
          <a:p>
            <a:r>
              <a:rPr lang="ru-RU" dirty="0"/>
              <a:t>Обучение для людей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67EC45-5EFE-4B51-A91D-F7D30EBC6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47" y="1617106"/>
            <a:ext cx="3450573" cy="2342329"/>
          </a:xfrm>
        </p:spPr>
        <p:txBody>
          <a:bodyPr/>
          <a:lstStyle/>
          <a:p>
            <a:r>
              <a:rPr lang="ru-RU" dirty="0"/>
              <a:t>Плохо:</a:t>
            </a:r>
          </a:p>
          <a:p>
            <a:pPr lvl="1"/>
            <a:r>
              <a:rPr lang="ru-RU" dirty="0"/>
              <a:t>Жить инстинктами</a:t>
            </a:r>
          </a:p>
          <a:p>
            <a:r>
              <a:rPr lang="ru-RU" dirty="0"/>
              <a:t>Хорошо:</a:t>
            </a:r>
          </a:p>
          <a:p>
            <a:pPr lvl="1"/>
            <a:r>
              <a:rPr lang="ru-RU" dirty="0"/>
              <a:t>Сначала думать, потом делать</a:t>
            </a:r>
          </a:p>
          <a:p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C225C69-839E-4433-B4AF-94978C51B0E7}"/>
              </a:ext>
            </a:extLst>
          </p:cNvPr>
          <p:cNvSpPr/>
          <p:nvPr/>
        </p:nvSpPr>
        <p:spPr>
          <a:xfrm>
            <a:off x="7893727" y="147739"/>
            <a:ext cx="4057095" cy="1888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1ED4258-213B-4093-8A8D-FBFA29FCAA9B}"/>
              </a:ext>
            </a:extLst>
          </p:cNvPr>
          <p:cNvSpPr/>
          <p:nvPr/>
        </p:nvSpPr>
        <p:spPr>
          <a:xfrm>
            <a:off x="9028590" y="296667"/>
            <a:ext cx="2574525" cy="967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Представления о мире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359F7-4643-45B1-91BF-C1C8C2FC353E}"/>
              </a:ext>
            </a:extLst>
          </p:cNvPr>
          <p:cNvSpPr txBox="1"/>
          <p:nvPr/>
        </p:nvSpPr>
        <p:spPr>
          <a:xfrm>
            <a:off x="8797723" y="1328681"/>
            <a:ext cx="1297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Человек</a:t>
            </a:r>
          </a:p>
        </p:txBody>
      </p:sp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6AD57130-8945-47AD-8F80-02603471CA18}"/>
              </a:ext>
            </a:extLst>
          </p:cNvPr>
          <p:cNvSpPr/>
          <p:nvPr/>
        </p:nvSpPr>
        <p:spPr>
          <a:xfrm rot="8969315">
            <a:off x="10424987" y="1323861"/>
            <a:ext cx="355106" cy="52676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2E03B8DA-B19F-49C1-B8A1-263557878E3B}"/>
              </a:ext>
            </a:extLst>
          </p:cNvPr>
          <p:cNvSpPr/>
          <p:nvPr/>
        </p:nvSpPr>
        <p:spPr>
          <a:xfrm rot="2201993">
            <a:off x="8470636" y="978281"/>
            <a:ext cx="372862" cy="64305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6A91ED-AB4F-46B6-9354-FE715E4D253F}"/>
              </a:ext>
            </a:extLst>
          </p:cNvPr>
          <p:cNvSpPr txBox="1"/>
          <p:nvPr/>
        </p:nvSpPr>
        <p:spPr>
          <a:xfrm>
            <a:off x="7896556" y="737138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обработка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84DA02-C7C4-4BE5-99A8-923094CC41C2}"/>
              </a:ext>
            </a:extLst>
          </p:cNvPr>
          <p:cNvSpPr txBox="1"/>
          <p:nvPr/>
        </p:nvSpPr>
        <p:spPr>
          <a:xfrm>
            <a:off x="10643382" y="138077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обработка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AC62D68-789F-470C-8E9E-6EE4CC840750}"/>
              </a:ext>
            </a:extLst>
          </p:cNvPr>
          <p:cNvSpPr/>
          <p:nvPr/>
        </p:nvSpPr>
        <p:spPr>
          <a:xfrm>
            <a:off x="8250184" y="4567268"/>
            <a:ext cx="3121978" cy="18199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Окружающий мир</a:t>
            </a:r>
          </a:p>
        </p:txBody>
      </p:sp>
      <p:sp>
        <p:nvSpPr>
          <p:cNvPr id="13" name="Стрелка: вниз 12">
            <a:extLst>
              <a:ext uri="{FF2B5EF4-FFF2-40B4-BE49-F238E27FC236}">
                <a16:creationId xmlns:a16="http://schemas.microsoft.com/office/drawing/2014/main" id="{C17D0588-D2E1-441A-9E4E-A7BBFFCB1012}"/>
              </a:ext>
            </a:extLst>
          </p:cNvPr>
          <p:cNvSpPr/>
          <p:nvPr/>
        </p:nvSpPr>
        <p:spPr>
          <a:xfrm rot="10800000">
            <a:off x="10643381" y="1999018"/>
            <a:ext cx="329418" cy="2504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вниз 13">
            <a:extLst>
              <a:ext uri="{FF2B5EF4-FFF2-40B4-BE49-F238E27FC236}">
                <a16:creationId xmlns:a16="http://schemas.microsoft.com/office/drawing/2014/main" id="{549C6E80-CDE8-4C3A-A4AD-576EE12D5A0A}"/>
              </a:ext>
            </a:extLst>
          </p:cNvPr>
          <p:cNvSpPr/>
          <p:nvPr/>
        </p:nvSpPr>
        <p:spPr>
          <a:xfrm>
            <a:off x="8478175" y="1999019"/>
            <a:ext cx="327442" cy="25041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7B1487-DF25-49A1-BC04-8E6F6B7A140C}"/>
              </a:ext>
            </a:extLst>
          </p:cNvPr>
          <p:cNvSpPr txBox="1"/>
          <p:nvPr/>
        </p:nvSpPr>
        <p:spPr>
          <a:xfrm rot="16200000">
            <a:off x="7826117" y="2971288"/>
            <a:ext cx="1114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действия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D5CBBA-052B-4777-9509-A619B16EC279}"/>
              </a:ext>
            </a:extLst>
          </p:cNvPr>
          <p:cNvSpPr txBox="1"/>
          <p:nvPr/>
        </p:nvSpPr>
        <p:spPr>
          <a:xfrm rot="16200000">
            <a:off x="9292560" y="3155873"/>
            <a:ext cx="244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опыт, вознаграждение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76B9C9F-F251-406B-AB19-4F8D635D6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8" y="3340539"/>
            <a:ext cx="7805497" cy="34673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D28AB4-4745-41A5-935A-627FD6DB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6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3D3F92-260C-4AD8-AA17-37D09DE4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ru-RU" sz="2000"/>
              <a:t>Обобщение и смена установок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82F15A-D579-4799-80D5-CF59CC96A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Получаемый опыт нужно еще правильно обработать. Этому тоже приходится учиться 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3B1494C-8DAC-4AA4-B55F-3F9C253AB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66" y="1479229"/>
            <a:ext cx="6227064" cy="3907483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6309867-0278-4050-8F18-0EE9F4C1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CAEFA-400E-4F3D-960E-92268E880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750" y="139971"/>
            <a:ext cx="7084499" cy="1188720"/>
          </a:xfrm>
        </p:spPr>
        <p:txBody>
          <a:bodyPr/>
          <a:lstStyle/>
          <a:p>
            <a:r>
              <a:rPr lang="ru-RU" dirty="0"/>
              <a:t>Ранговые признаки по АНАТОЛИЮ </a:t>
            </a:r>
            <a:r>
              <a:rPr lang="ru-RU" dirty="0" err="1"/>
              <a:t>протопопову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EAD51-D5C0-49C1-83BF-EA275FFC948E}"/>
              </a:ext>
            </a:extLst>
          </p:cNvPr>
          <p:cNvSpPr txBox="1"/>
          <p:nvPr/>
        </p:nvSpPr>
        <p:spPr>
          <a:xfrm>
            <a:off x="266328" y="1889623"/>
            <a:ext cx="63031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Высокий ранг</a:t>
            </a:r>
            <a:r>
              <a:rPr lang="ru-RU" sz="1600" dirty="0"/>
              <a:t>:</a:t>
            </a:r>
          </a:p>
          <a:p>
            <a:r>
              <a:rPr lang="ru-RU" sz="1600" dirty="0"/>
              <a:t>· Высокая самооценка, склонность невысоко оценивать окружающих</a:t>
            </a:r>
          </a:p>
          <a:p>
            <a:r>
              <a:rPr lang="ru-RU" sz="1600" dirty="0"/>
              <a:t>· Вера в свою непогрешимость, отсутствие сомнений</a:t>
            </a:r>
          </a:p>
          <a:p>
            <a:r>
              <a:rPr lang="ru-RU" sz="1600" dirty="0"/>
              <a:t>· Решительная забота о своем комфорте, здоровье и безопасности</a:t>
            </a:r>
          </a:p>
          <a:p>
            <a:r>
              <a:rPr lang="ru-RU" sz="1600" dirty="0"/>
              <a:t>· Оптимизм, уверенность в завтрашнем дне</a:t>
            </a:r>
          </a:p>
          <a:p>
            <a:r>
              <a:rPr lang="ru-RU" sz="1600" dirty="0"/>
              <a:t>· Хвастливость, самодовольство</a:t>
            </a:r>
          </a:p>
          <a:p>
            <a:r>
              <a:rPr lang="ru-RU" sz="1600" dirty="0"/>
              <a:t>· Склонность принимать решения быстро</a:t>
            </a:r>
          </a:p>
          <a:p>
            <a:r>
              <a:rPr lang="ru-RU" sz="1600" dirty="0"/>
              <a:t>· Способность действовать невзирая на мнения окружающих</a:t>
            </a:r>
          </a:p>
          <a:p>
            <a:r>
              <a:rPr lang="ru-RU" sz="1600" dirty="0"/>
              <a:t>· Трудности с самокритикой</a:t>
            </a:r>
          </a:p>
          <a:p>
            <a:r>
              <a:rPr lang="ru-RU" sz="1600" dirty="0"/>
              <a:t>· Решительность, инициативность, настойчивость</a:t>
            </a:r>
          </a:p>
          <a:p>
            <a:r>
              <a:rPr lang="ru-RU" sz="1600" dirty="0"/>
              <a:t>· Большие амбиции</a:t>
            </a:r>
          </a:p>
          <a:p>
            <a:r>
              <a:rPr lang="ru-RU" sz="1600" dirty="0"/>
              <a:t>· Открытость, беззастенчивость, экстраверсия</a:t>
            </a:r>
          </a:p>
          <a:p>
            <a:r>
              <a:rPr lang="ru-RU" sz="1600" dirty="0"/>
              <a:t>· Упрямство, навязчивость, эгоизм</a:t>
            </a:r>
          </a:p>
          <a:p>
            <a:r>
              <a:rPr lang="ru-RU" sz="1600" dirty="0"/>
              <a:t>· Конфликтная устойчивость</a:t>
            </a:r>
          </a:p>
          <a:p>
            <a:r>
              <a:rPr lang="ru-RU" sz="1600" dirty="0"/>
              <a:t>· Сексуальная успешность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35FD1-35BA-4E3C-B665-B0CF1E39EEE1}"/>
              </a:ext>
            </a:extLst>
          </p:cNvPr>
          <p:cNvSpPr txBox="1"/>
          <p:nvPr/>
        </p:nvSpPr>
        <p:spPr>
          <a:xfrm>
            <a:off x="6569476" y="1870547"/>
            <a:ext cx="553966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Низкий ранг</a:t>
            </a:r>
            <a:r>
              <a:rPr lang="ru-RU" sz="1600" dirty="0"/>
              <a:t>:</a:t>
            </a:r>
          </a:p>
          <a:p>
            <a:r>
              <a:rPr lang="ru-RU" sz="1600" dirty="0"/>
              <a:t>· Низкая самооценка, склонность к формированию комплекса неполноценности</a:t>
            </a:r>
          </a:p>
          <a:p>
            <a:r>
              <a:rPr lang="ru-RU" sz="1600" dirty="0"/>
              <a:t>· Способность мириться с неудобствами, дискомфортом</a:t>
            </a:r>
          </a:p>
          <a:p>
            <a:r>
              <a:rPr lang="ru-RU" sz="1600" dirty="0"/>
              <a:t>· Склонность к пессимизму и депрессиям; неуверенность в завтрашнем дне</a:t>
            </a:r>
          </a:p>
          <a:p>
            <a:r>
              <a:rPr lang="ru-RU" sz="1600" dirty="0"/>
              <a:t>· Нерешительность, долгие раздумья перед принятием решений</a:t>
            </a:r>
          </a:p>
          <a:p>
            <a:r>
              <a:rPr lang="ru-RU" sz="1600" dirty="0"/>
              <a:t>· Зависимость от мнения окружающих, боязнь обидеть кого-либо</a:t>
            </a:r>
          </a:p>
          <a:p>
            <a:r>
              <a:rPr lang="ru-RU" sz="1600" dirty="0"/>
              <a:t>· Отсутствие больших карьерных и имущественных амбиций</a:t>
            </a:r>
          </a:p>
          <a:p>
            <a:r>
              <a:rPr lang="ru-RU" sz="1600" dirty="0"/>
              <a:t>· Альтруизм, самокритичность</a:t>
            </a:r>
          </a:p>
          <a:p>
            <a:r>
              <a:rPr lang="ru-RU" sz="1600" dirty="0"/>
              <a:t>· Скрытность, интроверсия</a:t>
            </a:r>
          </a:p>
          <a:p>
            <a:r>
              <a:rPr lang="ru-RU" sz="1600" dirty="0"/>
              <a:t>· Застенчивость, уступчивость, законопослушность</a:t>
            </a:r>
          </a:p>
          <a:p>
            <a:r>
              <a:rPr lang="ru-RU" sz="1600" dirty="0"/>
              <a:t>· Обидчивость и щепетильность</a:t>
            </a:r>
          </a:p>
          <a:p>
            <a:r>
              <a:rPr lang="ru-RU" sz="1600" dirty="0"/>
              <a:t>· Сексуальная неуспешность</a:t>
            </a:r>
            <a:endParaRPr lang="ru-RU" sz="2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E47BE6-C0ED-4F6A-81DD-6F7A6C4B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C7563B-7298-43C8-9CA0-BE2A1CDD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Трактат о любви, как ее понимает жуткий зануда. Протопопов Анатолий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27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E9516-B742-4C2F-BABD-AFC3AAE1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Прошивка пониженной самооценки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6E9320-2DDF-4A70-B256-BBDA96CB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504879"/>
            <a:ext cx="7729728" cy="391367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Самооценка в полноте своей осознанности – это полученное опытным путем доказательство нашего соответствия жизни и ее требованиям. Иными словами, это: </a:t>
            </a:r>
          </a:p>
          <a:p>
            <a:pPr algn="just"/>
            <a:r>
              <a:rPr lang="ru-RU" dirty="0"/>
              <a:t>Уверенность в своей способности думать, принимать основные жизненные вызовы;</a:t>
            </a:r>
          </a:p>
          <a:p>
            <a:pPr algn="just"/>
            <a:r>
              <a:rPr lang="ru-RU" dirty="0"/>
              <a:t>И уверенность в своем праве на счастье и успех, ощущение того, что мы достойны, заслуживаем, имеем право провозглашать свои потребности и желания, добиваться значимых для нас результатов и пожинать их плоды.</a:t>
            </a:r>
          </a:p>
          <a:p>
            <a:pPr marL="0" indent="0">
              <a:buNone/>
            </a:pPr>
            <a:endParaRPr lang="ru-RU" dirty="0"/>
          </a:p>
          <a:p>
            <a:pPr marL="0" indent="0" algn="r">
              <a:buNone/>
            </a:pPr>
            <a:r>
              <a:rPr lang="ru-RU" b="1" i="1" dirty="0"/>
              <a:t>Натаниэль </a:t>
            </a:r>
            <a:r>
              <a:rPr lang="ru-RU" b="1" i="1" dirty="0" err="1"/>
              <a:t>Бранден</a:t>
            </a:r>
            <a:endParaRPr lang="ru-RU" b="1" i="1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A0108C-9FF7-4CB0-A1FD-A38CDE32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FB2D7F-46A7-4170-B1E0-0FF9EB493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Шесть столпов самооценки. </a:t>
            </a:r>
            <a:r>
              <a:rPr lang="ru-RU" dirty="0" err="1"/>
              <a:t>Бранден</a:t>
            </a:r>
            <a:r>
              <a:rPr lang="ru-RU" dirty="0"/>
              <a:t> Натаниэль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81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28174C-0B06-4F9F-9C35-C3FA6AA2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077" y="973569"/>
            <a:ext cx="6975008" cy="1188720"/>
          </a:xfrm>
        </p:spPr>
        <p:txBody>
          <a:bodyPr/>
          <a:lstStyle/>
          <a:p>
            <a:r>
              <a:rPr lang="ru-RU" dirty="0"/>
              <a:t>Как поднять самооценку. Общие принципы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0F4732-789A-4A79-BC51-448C23E22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077" y="2638044"/>
            <a:ext cx="7729728" cy="310198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признай проблему</a:t>
            </a:r>
          </a:p>
          <a:p>
            <a:r>
              <a:rPr lang="ru-RU" dirty="0"/>
              <a:t>разберись в проблеме</a:t>
            </a:r>
          </a:p>
          <a:p>
            <a:r>
              <a:rPr lang="ru-RU" dirty="0"/>
              <a:t>фильтруй опыт</a:t>
            </a:r>
          </a:p>
          <a:p>
            <a:r>
              <a:rPr lang="ru-RU" dirty="0"/>
              <a:t>достигай чего-то</a:t>
            </a:r>
          </a:p>
          <a:p>
            <a:r>
              <a:rPr lang="ru-RU" dirty="0"/>
              <a:t>иди навстречу страхам</a:t>
            </a:r>
          </a:p>
          <a:p>
            <a:r>
              <a:rPr lang="ru-RU" dirty="0"/>
              <a:t>развивайся в своем деле</a:t>
            </a:r>
          </a:p>
          <a:p>
            <a:r>
              <a:rPr lang="ru-RU" dirty="0"/>
              <a:t>не сравнивай себя с другими</a:t>
            </a:r>
          </a:p>
          <a:p>
            <a:r>
              <a:rPr lang="ru-RU" dirty="0"/>
              <a:t>моделируй уверенность других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723DDB-43DE-4E43-9DE2-5F43E870C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817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15D707-90BD-479B-9B19-67261AF5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Упражнение «вот какой я»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A145F6-53F5-4F8C-8182-AA944F4FF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4713" y="2478246"/>
            <a:ext cx="8022573" cy="357987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Участники тренинга получают от ведущего салфетки (можно разного цвета).</a:t>
            </a:r>
          </a:p>
          <a:p>
            <a:pPr marL="0" indent="0">
              <a:buNone/>
            </a:pPr>
            <a:r>
              <a:rPr lang="ru-RU" dirty="0"/>
              <a:t>Ведущий:</a:t>
            </a:r>
          </a:p>
          <a:p>
            <a:r>
              <a:rPr lang="ru-RU" dirty="0"/>
              <a:t>У каждого из вас в руках салфетка.</a:t>
            </a:r>
          </a:p>
          <a:p>
            <a:r>
              <a:rPr lang="ru-RU" dirty="0"/>
              <a:t>Разорвите салфетку на столько частей, на сколько посчитаете необходимым.</a:t>
            </a:r>
          </a:p>
          <a:p>
            <a:r>
              <a:rPr lang="ru-RU" dirty="0"/>
              <a:t>Закончили? Спасибо.</a:t>
            </a:r>
          </a:p>
          <a:p>
            <a:r>
              <a:rPr lang="ru-RU" dirty="0"/>
              <a:t>А теперь послушайте правила игры: каждый участник должен рассказать о себе столько качеств личности, сколько у него оторванных клочков. Информация может быть, как положительная, так и отрицательная. Но только та, которую вы посчитаете нужным говорить.</a:t>
            </a:r>
          </a:p>
          <a:p>
            <a:pPr marL="0" indent="0">
              <a:buNone/>
            </a:pPr>
            <a:r>
              <a:rPr lang="ru-RU" dirty="0"/>
              <a:t>Вопросы:</a:t>
            </a:r>
          </a:p>
          <a:p>
            <a:r>
              <a:rPr lang="ru-RU" dirty="0"/>
              <a:t>Сложно ли вам было говорить о себе?</a:t>
            </a:r>
          </a:p>
          <a:p>
            <a:r>
              <a:rPr lang="ru-RU" dirty="0"/>
              <a:t>Что было сложнее говорить, хорошее или плохое?</a:t>
            </a:r>
          </a:p>
          <a:p>
            <a:pPr marL="0" indent="0">
              <a:buNone/>
            </a:pPr>
            <a:r>
              <a:rPr lang="ru-RU" dirty="0"/>
              <a:t>Конечно говорить о себе всегда сложнее, чем о других. Поэтому, чтобы уметь о себе рассказать, мы должны уметь адекватно себя оценивать.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D7C487-8CB0-4D67-93F2-5AD4A95CB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https://ik-ptz.ru/matematika/psihologicheskie-uprazhneniya-dlya-povysheniya-uverennosti-v-sebe.html</a:t>
            </a:r>
            <a:r>
              <a:rPr lang="ru-RU" dirty="0"/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76DC76-5811-46F7-B4F5-3E732EBF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256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C4E6E-933C-43CD-8D45-6670838A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Упражнение «я сильный, я слабый»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D2A55A-B8AB-4682-8456-D2413B381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2107" y="2478246"/>
            <a:ext cx="8527786" cy="357987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А сейчас каждый участник возьмёт за руку соседа справа.</a:t>
            </a:r>
          </a:p>
          <a:p>
            <a:pPr marL="0" indent="0">
              <a:buNone/>
            </a:pPr>
            <a:r>
              <a:rPr lang="ru-RU" dirty="0"/>
              <a:t>Мы разбились по парам.</a:t>
            </a:r>
          </a:p>
          <a:p>
            <a:pPr marL="0" indent="0">
              <a:buNone/>
            </a:pPr>
            <a:r>
              <a:rPr lang="ru-RU" dirty="0"/>
              <a:t>Встаньте в круг каждый друг напротив друга. Первый участник в паре вытягивает вперёд свою руку (можно обе руки). Второй участник в паре пытается опустить руку напарника, нажимая на неё сверху.</a:t>
            </a:r>
          </a:p>
          <a:p>
            <a:pPr marL="0" indent="0">
              <a:buNone/>
            </a:pPr>
            <a:r>
              <a:rPr lang="ru-RU" dirty="0"/>
              <a:t>Первый участник в паре должен постараться удержать руку, говоря при этом громко и решительно: «Я сильный» . Теперь повторяем тоже самое, но первый участник в паре говорит: «Я слабый» , произнося это с соответствующей интонацией, т.е. тихо, уныло. Попробуйте поменяться.</a:t>
            </a:r>
          </a:p>
          <a:p>
            <a:pPr marL="0" indent="0">
              <a:buNone/>
            </a:pPr>
            <a:r>
              <a:rPr lang="ru-RU" dirty="0"/>
              <a:t>Вопросы:</a:t>
            </a:r>
          </a:p>
          <a:p>
            <a:r>
              <a:rPr lang="ru-RU" dirty="0"/>
              <a:t>Когда вам было легче удержать руку: в первом или во втором случае?</a:t>
            </a:r>
          </a:p>
          <a:p>
            <a:r>
              <a:rPr lang="ru-RU" dirty="0"/>
              <a:t>Почему, как вы думаете?</a:t>
            </a:r>
          </a:p>
          <a:p>
            <a:r>
              <a:rPr lang="ru-RU" dirty="0"/>
              <a:t>Какие чувства Вы испытывали при выполнении этого упражнения?</a:t>
            </a:r>
          </a:p>
          <a:p>
            <a:r>
              <a:rPr lang="ru-RU" dirty="0"/>
              <a:t>Какое влияние оказывали произносимые Вами фразы «Я сильный», «Я слабый» на выполнение задания?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6B8AA0-5E2B-46D8-B44D-02FF01BD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https://ik-ptz.ru/matematika/psihologicheskie-uprazhneniya-dlya-povysheniya-uverennosti-v-sebe.html</a:t>
            </a:r>
            <a:r>
              <a:rPr lang="ru-RU" dirty="0"/>
              <a:t> </a:t>
            </a:r>
            <a:r>
              <a:rPr lang="en-US" dirty="0"/>
              <a:t>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42C127-BDF5-4DA3-8497-4416C3853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3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43C77-74B2-4808-9518-16381C38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Упражнение «я лучезарный»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4E81C0-50FC-4D1A-A47F-CBE316C63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Участники тренинга по очереди поднимаются на стол (стул), так чтобы оказаться намного выше группы.</a:t>
            </a:r>
          </a:p>
          <a:p>
            <a:r>
              <a:rPr lang="ru-RU" dirty="0"/>
              <a:t>Все участники, стоящие внизу, поднимают руки вверх и восклицают, как можно эмоциональнее «О, лучезарный!!!».</a:t>
            </a:r>
          </a:p>
          <a:p>
            <a:r>
              <a:rPr lang="ru-RU" dirty="0"/>
              <a:t>Участники по очереди меняются местами. Упражнение повторяется, пока вся группа не примет участие.</a:t>
            </a:r>
          </a:p>
          <a:p>
            <a:r>
              <a:rPr lang="ru-RU" dirty="0"/>
              <a:t>(Шеренг по кругу).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BFD104-90F8-4A59-9C59-93847FA8A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https://ik-ptz.ru/matematika/psihologicheskie-uprazhneniya-dlya-povysheniya-uverennosti-v-sebe.html</a:t>
            </a:r>
            <a:r>
              <a:rPr lang="ru-RU" dirty="0"/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11FA2F-D6AA-4527-8502-9870383D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3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7005F-0EA6-4D9C-B0FB-07750552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Упражнение «дополнительное рисование»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2552F4-13A2-469C-AAAC-393F8E6E3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Цель: выявить склонность к неуверенности.</a:t>
            </a:r>
          </a:p>
          <a:p>
            <a:pPr marL="0" indent="0">
              <a:buNone/>
            </a:pPr>
            <a:r>
              <a:rPr lang="ru-RU" dirty="0"/>
              <a:t>Время выполнения: 15-20 минут.</a:t>
            </a:r>
          </a:p>
          <a:p>
            <a:pPr marL="0" indent="0">
              <a:buNone/>
            </a:pPr>
            <a:r>
              <a:rPr lang="ru-RU" dirty="0"/>
              <a:t>Оборудование: цветные карандаши или фломастеры, бумага А3.</a:t>
            </a:r>
          </a:p>
          <a:p>
            <a:pPr marL="0" indent="0">
              <a:buNone/>
            </a:pPr>
            <a:r>
              <a:rPr lang="ru-RU" dirty="0"/>
              <a:t>Ход упражнения: рисунок посылается по кругу. Один из участников начинает рисовать, другой продолжает, что-то добавлять и так по кругу. Рисунок выполняется на одном альбомном листе. С каждым последующим дополнением места будет уменьшаться, что может смутить неуверенного человека, т.к. он будет «нарушать» рисунок другого. При анализе полученного рисунка речь пойдет о чувствах испытуемых субъектом при дополнении чужого рисунка, дефиците места, где можно нарисовать что то свое, боязни испортить уже нарисованное.</a:t>
            </a:r>
          </a:p>
          <a:p>
            <a:pPr marL="0" indent="0">
              <a:buNone/>
            </a:pPr>
            <a:r>
              <a:rPr lang="ru-RU" dirty="0"/>
              <a:t>Обсуждение: Дополнили ли вы рисунок? Если нет то почему? Это именно то, что вы хотели бы добавить? Если нет то почему? Что именно Вы изобразили? Почему?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E0CDF1-A51C-4509-9DEF-2AA9D3E6E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http://leadergirl.ru/polezno/uprazhnenija-na-povyshenie-samoocenki-v/</a:t>
            </a:r>
            <a:r>
              <a:rPr lang="ru-RU" dirty="0"/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8D7C943-650D-4475-B07B-56F7D184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284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6C46F9-62BD-46FC-B7BB-349AD100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Упражнение «задержка зрительного контакта»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D4022B-15C0-40C4-8BCF-EFC2EC051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Разбиваясь на пары, выберете взглядом незнакомого или малознакомого человека и немного дольше обычного смотрите ему в глаза. </a:t>
            </a:r>
          </a:p>
          <a:p>
            <a:r>
              <a:rPr lang="ru-RU" dirty="0"/>
              <a:t>При желании отвести взгляд постарайтесь, тем не менее, удерживать его в течение ещё одной секунды. </a:t>
            </a:r>
          </a:p>
          <a:p>
            <a:r>
              <a:rPr lang="ru-RU" dirty="0"/>
              <a:t>Упражнение выполняется не менее 10 раз или до того момента, пока у Вас не останется напряжения в этой ситуации.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CD1C17-4390-4368-A1AB-D76CD475B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Павел Федоренко Илья Качай. Уверенность в себе. Как избавиться от застенчивости, нерешительности и повысить самооценку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32D812-F22A-4E12-80A2-79D716A0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4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5C364-BAF7-49B3-9E73-72E2E6BA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521" y="529686"/>
            <a:ext cx="4382728" cy="1188720"/>
          </a:xfrm>
        </p:spPr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72559A-2AC3-4AD0-97EC-FE13A3EC5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605" y="2197604"/>
            <a:ext cx="7729728" cy="3101983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Введение</a:t>
            </a:r>
          </a:p>
          <a:p>
            <a:r>
              <a:rPr lang="ru-RU" dirty="0"/>
              <a:t>Об идее</a:t>
            </a:r>
          </a:p>
          <a:p>
            <a:r>
              <a:rPr lang="ru-RU" dirty="0"/>
              <a:t>О генеративном обучении</a:t>
            </a:r>
          </a:p>
          <a:p>
            <a:r>
              <a:rPr lang="ru-RU" dirty="0"/>
              <a:t>Фантазии у роботов</a:t>
            </a:r>
          </a:p>
          <a:p>
            <a:r>
              <a:rPr lang="ru-RU" dirty="0"/>
              <a:t>Фантазии у людей</a:t>
            </a:r>
          </a:p>
          <a:p>
            <a:r>
              <a:rPr lang="ru-RU" dirty="0"/>
              <a:t>Смена установок</a:t>
            </a:r>
          </a:p>
          <a:p>
            <a:r>
              <a:rPr lang="ru-RU" dirty="0"/>
              <a:t>Что такое самооценка</a:t>
            </a:r>
          </a:p>
          <a:p>
            <a:r>
              <a:rPr lang="ru-RU" dirty="0"/>
              <a:t>Как повысить самооценку</a:t>
            </a:r>
          </a:p>
          <a:p>
            <a:r>
              <a:rPr lang="ru-RU" dirty="0"/>
              <a:t>Упражнения</a:t>
            </a:r>
          </a:p>
          <a:p>
            <a:r>
              <a:rPr lang="ru-RU" dirty="0"/>
              <a:t>Список источников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9AA196-C86D-46B2-8A52-FE32BCA0E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296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67D9C5-FDB0-48A3-87A4-799342484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936FB7-ECF0-4289-BCC0-1E4D1993A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>
                <a:hlinkClick r:id="rId2"/>
              </a:rPr>
              <a:t>https://ik-ptz.ru/matematika/psihologicheskie-uprazhneniya-dlya-povysheniya-uverennosti-v-sebe.html</a:t>
            </a:r>
            <a:r>
              <a:rPr lang="ru-RU" dirty="0"/>
              <a:t> </a:t>
            </a:r>
          </a:p>
          <a:p>
            <a:r>
              <a:rPr lang="ru-RU" dirty="0"/>
              <a:t>Алгоритмы эволюционной оптимизации. Саймон Дэн</a:t>
            </a:r>
          </a:p>
          <a:p>
            <a:r>
              <a:rPr lang="ru-RU" dirty="0"/>
              <a:t>Генеративное глубокое обучение. Творческий потенциал нейронных сетей. Дэвид Фостер</a:t>
            </a:r>
          </a:p>
          <a:p>
            <a:r>
              <a:rPr lang="ru-RU" dirty="0"/>
              <a:t>Женщина. Учебник для мужчин. Олег Новосёлов</a:t>
            </a:r>
          </a:p>
          <a:p>
            <a:r>
              <a:rPr lang="ru-RU" dirty="0"/>
              <a:t>Трактат о любви, как её понимает жуткий зануда. Анатолий Протопопов</a:t>
            </a:r>
          </a:p>
          <a:p>
            <a:r>
              <a:rPr lang="ru-RU" dirty="0"/>
              <a:t>Уверенность в себе. Как избавиться от застенчивости, нерешительности и повысить самооценку. Павел Федоренко, Илья Качай</a:t>
            </a:r>
          </a:p>
          <a:p>
            <a:r>
              <a:rPr lang="ru-RU" dirty="0"/>
              <a:t>Шесть столпов самооценки. Натаниэль </a:t>
            </a:r>
            <a:r>
              <a:rPr lang="ru-RU" dirty="0" err="1"/>
              <a:t>Бранден</a:t>
            </a:r>
            <a:endParaRPr lang="ru-RU" dirty="0"/>
          </a:p>
          <a:p>
            <a:r>
              <a:rPr lang="ru-RU" dirty="0"/>
              <a:t>Этологические экскурсии по запретным садам гуманитариев. Виктор </a:t>
            </a:r>
            <a:r>
              <a:rPr lang="ru-RU" dirty="0" err="1"/>
              <a:t>Рафаэльевич</a:t>
            </a:r>
            <a:r>
              <a:rPr lang="ru-RU" dirty="0"/>
              <a:t> Дольник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E7D0049-564E-4D72-BA3B-FF4CF5FAE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526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E08EF-1724-4F2E-9F7A-F639F350C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236" y="2295610"/>
            <a:ext cx="8066961" cy="226678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14838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D703C7-EEB0-4764-B72E-DFC54EFD8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Введение. Проблема низкой самооценки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ECB895-DD53-453B-94DE-AA51959F5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По статистике, 80% людей в той или иной степени имеют низкую самооценку. А ведь она является движущей силой уверенности, от которой зависит успех любой из сфер нашей жизни. Самооценка формирует твои цели, ценности, отношение к вещам и людям. Поэтому высокая самооценка — это не признак нарциссизма или высокомерия, а строгие требования к самому себе, опирающиеся на большие амбиции. Соответственно, для лучшего качества жизни ее необходимо повышать, особенно если она находится ниже твоей щиколотки.</a:t>
            </a:r>
          </a:p>
          <a:p>
            <a:pPr marL="0" indent="0" algn="r">
              <a:buNone/>
            </a:pPr>
            <a:r>
              <a:rPr lang="ru-RU" b="1" i="1" dirty="0"/>
              <a:t>Валентин Верещагин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EBAE61-5BE9-4A57-BBB3-8990A8BE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C3C815-B790-420C-96C6-C4D987BA6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https://brodude.ru/chto-takoe-samootsenka-i-kak-ee-povysit/</a:t>
            </a:r>
            <a:r>
              <a:rPr lang="ru-RU" dirty="0"/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767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C9345-4B80-4A3A-BDF0-1AC355B03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22530"/>
            <a:ext cx="7729728" cy="1188720"/>
          </a:xfrm>
        </p:spPr>
        <p:txBody>
          <a:bodyPr/>
          <a:lstStyle/>
          <a:p>
            <a:r>
              <a:rPr lang="ru-RU" dirty="0"/>
              <a:t>Генеративное 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60F6D9-7C95-4C6E-84D9-B6AB6BB46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0F8288-1511-4862-ACBB-939F4861D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1988058"/>
            <a:ext cx="10410825" cy="4248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52DDBD-0C96-4993-B99E-30EF3005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7562E40-EAA5-42DB-B51E-A4795A8B1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Генеративное глубокое обучение. Творческий потенциал нейронных сетей. Фостер Дэвид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352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7B09F6-59BF-40BC-956C-D6C459DF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Генерация человеческих лиц</a:t>
            </a:r>
            <a:endParaRPr lang="ru-RU" dirty="0"/>
          </a:p>
        </p:txBody>
      </p:sp>
      <p:pic>
        <p:nvPicPr>
          <p:cNvPr id="5" name="Рисунок 4" descr="Изображение выглядит как человек, одежда, женщина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2E3F151B-00EC-43F9-9505-A782B4F55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721" y="3025595"/>
            <a:ext cx="2844585" cy="2844585"/>
          </a:xfrm>
          <a:prstGeom prst="rect">
            <a:avLst/>
          </a:prstGeom>
        </p:spPr>
      </p:pic>
      <p:pic>
        <p:nvPicPr>
          <p:cNvPr id="7" name="Рисунок 6" descr="Изображение выглядит как мужчина, человек, улыбается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E8D4D332-1F81-454A-8759-343E905BA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162" y="3025594"/>
            <a:ext cx="2844585" cy="28445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3AEF4C-9129-467A-90D1-AAB4253D8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80" y="3025596"/>
            <a:ext cx="2844585" cy="284458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BB0C18-1E19-43C9-B364-5D6A23F336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0" y="3048723"/>
            <a:ext cx="2844585" cy="284458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85C751-9127-4D83-A2CD-98C5BC78D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81953B-DE54-4DF2-AFB1-91F85916D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99977" y="6263640"/>
            <a:ext cx="5901189" cy="320040"/>
          </a:xfrm>
        </p:spPr>
        <p:txBody>
          <a:bodyPr/>
          <a:lstStyle/>
          <a:p>
            <a:r>
              <a:rPr lang="en-US" dirty="0">
                <a:hlinkClick r:id="rId6"/>
              </a:rPr>
              <a:t>https://www.komarov.design/ghienierator-lits-onlain/</a:t>
            </a:r>
            <a:r>
              <a:rPr lang="ru-RU" dirty="0"/>
              <a:t> 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472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59295-5B5C-4CE2-B729-1A9EFBCC4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20" y="171589"/>
            <a:ext cx="5942480" cy="1188720"/>
          </a:xfrm>
        </p:spPr>
        <p:txBody>
          <a:bodyPr/>
          <a:lstStyle/>
          <a:p>
            <a:r>
              <a:rPr lang="en-US" dirty="0"/>
              <a:t>Deepfake</a:t>
            </a:r>
            <a:endParaRPr lang="ru-RU" dirty="0"/>
          </a:p>
        </p:txBody>
      </p:sp>
      <p:pic>
        <p:nvPicPr>
          <p:cNvPr id="7" name="Рисунок 6" descr="Изображение выглядит как текст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9BC6DD2B-D2AF-4C2D-A744-6D248E0B2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01" y="0"/>
            <a:ext cx="5696691" cy="4097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6270AA-3BFC-4FF3-A9A4-CE4E9ED47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2" y="1560743"/>
            <a:ext cx="6121465" cy="5230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 descr="Изображение выглядит как духовой инструмент&#10;&#10;Автоматически созданное описание">
            <a:extLst>
              <a:ext uri="{FF2B5EF4-FFF2-40B4-BE49-F238E27FC236}">
                <a16:creationId xmlns:a16="http://schemas.microsoft.com/office/drawing/2014/main" id="{C8666777-54F3-4A52-8E5B-2507661ED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2"/>
          <a:stretch/>
        </p:blipFill>
        <p:spPr>
          <a:xfrm>
            <a:off x="6475901" y="4094695"/>
            <a:ext cx="5696691" cy="2693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Объект 12">
            <a:extLst>
              <a:ext uri="{FF2B5EF4-FFF2-40B4-BE49-F238E27FC236}">
                <a16:creationId xmlns:a16="http://schemas.microsoft.com/office/drawing/2014/main" id="{038FAFB8-CC3E-43E1-8CD6-D0F0673A2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4A34A78-7363-4BDA-8D0C-19E650EB1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60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28ECC-D11C-408E-B2A4-ABDAFCA9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28" y="331351"/>
            <a:ext cx="4214052" cy="1188720"/>
          </a:xfrm>
        </p:spPr>
        <p:txBody>
          <a:bodyPr/>
          <a:lstStyle/>
          <a:p>
            <a:r>
              <a:rPr lang="en-US" dirty="0"/>
              <a:t>Style Transfer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DE5AF-BEBC-41B8-B075-B6B6F63D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6737AF-9EFB-49DD-B1BE-0D897618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19" y="1624615"/>
            <a:ext cx="9613704" cy="4528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6EB9D0-2619-42C9-9F77-AE00383A7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970" y="228031"/>
            <a:ext cx="6974527" cy="6008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DF2FAB-DA1D-4149-8AE9-F66249137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55C1C3-5EC0-4508-A594-CB3B24203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Генеративное глубокое обучение. Творческий потенциал нейронных сетей. Фостер Дэвид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23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43B0A9-D0DC-434E-89CD-81331E5B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0550FE-C965-4B56-B9F2-EF61F7786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Современная нейробиологическая теория предполагает, что наше восприятие реальности — это не сложная </a:t>
            </a:r>
            <a:r>
              <a:rPr lang="ru-RU" dirty="0" err="1"/>
              <a:t>дискриминативная</a:t>
            </a:r>
            <a:r>
              <a:rPr lang="ru-RU" dirty="0"/>
              <a:t> модель, получающая информацию от органов чувств и производящая предсказания на ее основе, а генеративная модель, которая с рождения обучается моделированию нашего окружения, точно соответствующего будущему. Некоторые теории даже предполагают, что результатом этой генеративной модели является наше непосредственное восприятие реальности.</a:t>
            </a:r>
          </a:p>
          <a:p>
            <a:pPr marL="0" indent="0" algn="r">
              <a:buNone/>
            </a:pPr>
            <a:r>
              <a:rPr lang="ru-RU" b="1" i="1" dirty="0"/>
              <a:t>Дэвид Фостер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6F8BB4-313F-4164-A613-BB54FD5BC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A4ACE4-167E-4B57-80F0-605042675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Генеративное глубокое обучение. Творческий потенциал нейронных сетей. Фостер Дэвид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337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32E520-7162-4C09-83D7-BB22753EE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849624" cy="1188720"/>
          </a:xfrm>
        </p:spPr>
        <p:txBody>
          <a:bodyPr>
            <a:normAutofit/>
          </a:bodyPr>
          <a:lstStyle/>
          <a:p>
            <a:r>
              <a:rPr lang="ru-RU" dirty="0"/>
              <a:t>Фантазии у роботов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6F7F06-1D35-44A4-9AD9-A70269B3E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38044"/>
            <a:ext cx="3849624" cy="3101983"/>
          </a:xfrm>
        </p:spPr>
        <p:txBody>
          <a:bodyPr>
            <a:normAutofit/>
          </a:bodyPr>
          <a:lstStyle/>
          <a:p>
            <a:r>
              <a:rPr lang="ru-RU" dirty="0"/>
              <a:t>Плохо:</a:t>
            </a:r>
          </a:p>
          <a:p>
            <a:pPr lvl="1"/>
            <a:r>
              <a:rPr lang="ru-RU" dirty="0"/>
              <a:t>Обучаться в реальном времени</a:t>
            </a:r>
          </a:p>
          <a:p>
            <a:r>
              <a:rPr lang="ru-RU" dirty="0"/>
              <a:t>Хорошо:</a:t>
            </a:r>
          </a:p>
          <a:p>
            <a:pPr lvl="1"/>
            <a:r>
              <a:rPr lang="ru-RU" dirty="0"/>
              <a:t>Смоделировать среду и обучаться в виртуальной реальности</a:t>
            </a:r>
          </a:p>
          <a:p>
            <a:endParaRPr lang="ru-RU" dirty="0"/>
          </a:p>
        </p:txBody>
      </p:sp>
      <p:pic>
        <p:nvPicPr>
          <p:cNvPr id="7" name="Рисунок 6" descr="Изображение выглядит как оранжевый, продажа&#10;&#10;Автоматически созданное описание">
            <a:extLst>
              <a:ext uri="{FF2B5EF4-FFF2-40B4-BE49-F238E27FC236}">
                <a16:creationId xmlns:a16="http://schemas.microsoft.com/office/drawing/2014/main" id="{F9B21452-13A4-4A9A-BB3C-DFD10BA77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" r="2" b="23079"/>
          <a:stretch/>
        </p:blipFill>
        <p:spPr>
          <a:xfrm>
            <a:off x="5453178" y="-2"/>
            <a:ext cx="6739097" cy="3410712"/>
          </a:xfrm>
          <a:prstGeom prst="rect">
            <a:avLst/>
          </a:prstGeom>
        </p:spPr>
      </p:pic>
      <p:pic>
        <p:nvPicPr>
          <p:cNvPr id="5" name="Рисунок 4" descr="Изображение выглядит как оранжевый&#10;&#10;Автоматически созданное описание">
            <a:extLst>
              <a:ext uri="{FF2B5EF4-FFF2-40B4-BE49-F238E27FC236}">
                <a16:creationId xmlns:a16="http://schemas.microsoft.com/office/drawing/2014/main" id="{B0D304B8-4A0A-4A3D-9E6C-DEB972A227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3" r="2" b="21927"/>
          <a:stretch/>
        </p:blipFill>
        <p:spPr>
          <a:xfrm>
            <a:off x="5452903" y="3410710"/>
            <a:ext cx="6739097" cy="34472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FDB8E2-D0EF-4804-A138-292829DF2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3031"/>
            <a:ext cx="2892490" cy="231399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9E713E-77FF-454A-A44D-5E9FB795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3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747</TotalTime>
  <Words>1334</Words>
  <Application>Microsoft Office PowerPoint</Application>
  <PresentationFormat>Широкоэкранный</PresentationFormat>
  <Paragraphs>162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Corbel</vt:lpstr>
      <vt:lpstr>Gill Sans MT</vt:lpstr>
      <vt:lpstr>Посылка</vt:lpstr>
      <vt:lpstr>Повышение самооценки</vt:lpstr>
      <vt:lpstr>План</vt:lpstr>
      <vt:lpstr>Введение. Проблема низкой самооценки</vt:lpstr>
      <vt:lpstr>Генеративное обучение</vt:lpstr>
      <vt:lpstr>Генерация человеческих лиц</vt:lpstr>
      <vt:lpstr>Deepfake</vt:lpstr>
      <vt:lpstr>Style Transfer</vt:lpstr>
      <vt:lpstr>идея</vt:lpstr>
      <vt:lpstr>Фантазии у роботов</vt:lpstr>
      <vt:lpstr>Обучение для людей</vt:lpstr>
      <vt:lpstr>Обобщение и смена установок</vt:lpstr>
      <vt:lpstr>Ранговые признаки по АНАТОЛИЮ протопопову</vt:lpstr>
      <vt:lpstr>Прошивка пониженной самооценки</vt:lpstr>
      <vt:lpstr>Как поднять самооценку. Общие принципы</vt:lpstr>
      <vt:lpstr>Упражнение «вот какой я»</vt:lpstr>
      <vt:lpstr>Упражнение «я сильный, я слабый»</vt:lpstr>
      <vt:lpstr>Упражнение «я лучезарный»</vt:lpstr>
      <vt:lpstr>Упражнение «дополнительное рисование»</vt:lpstr>
      <vt:lpstr>Упражнение «задержка зрительного контакта»</vt:lpstr>
      <vt:lpstr>Список источников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ДМ. Па.</dc:creator>
  <cp:lastModifiedBy>ДМ. Па.</cp:lastModifiedBy>
  <cp:revision>45</cp:revision>
  <dcterms:created xsi:type="dcterms:W3CDTF">2021-04-04T14:50:12Z</dcterms:created>
  <dcterms:modified xsi:type="dcterms:W3CDTF">2021-04-08T09:48:47Z</dcterms:modified>
</cp:coreProperties>
</file>